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5" r:id="rId4"/>
    <p:sldId id="281" r:id="rId5"/>
    <p:sldId id="263" r:id="rId6"/>
    <p:sldId id="262" r:id="rId7"/>
    <p:sldId id="270" r:id="rId8"/>
    <p:sldId id="269" r:id="rId9"/>
    <p:sldId id="276" r:id="rId10"/>
    <p:sldId id="268" r:id="rId11"/>
    <p:sldId id="267" r:id="rId12"/>
    <p:sldId id="274" r:id="rId13"/>
    <p:sldId id="275" r:id="rId14"/>
    <p:sldId id="273" r:id="rId15"/>
    <p:sldId id="272" r:id="rId16"/>
    <p:sldId id="271" r:id="rId17"/>
    <p:sldId id="280" r:id="rId18"/>
    <p:sldId id="279" r:id="rId19"/>
    <p:sldId id="278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B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2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BBBC2-FF67-4FDD-9CB1-5F73FAE1D7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39D7C87-A64B-41EF-8315-578DDD81962C}">
      <dgm:prSet phldrT="[Text]"/>
      <dgm:spPr>
        <a:xfrm>
          <a:off x="1867748" y="114090"/>
          <a:ext cx="2360503" cy="236050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Opportunities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8A96A6-76F6-4184-86E9-2CB5BE7DA9C0}" type="parTrans" cxnId="{3590F6AE-3BBD-460F-BC55-7B7E670C3885}">
      <dgm:prSet/>
      <dgm:spPr/>
      <dgm:t>
        <a:bodyPr/>
        <a:lstStyle/>
        <a:p>
          <a:endParaRPr lang="en-US"/>
        </a:p>
      </dgm:t>
    </dgm:pt>
    <dgm:pt modelId="{D4F0803A-0ACD-4480-B496-88262FD85B7D}" type="sibTrans" cxnId="{3590F6AE-3BBD-460F-BC55-7B7E670C3885}">
      <dgm:prSet/>
      <dgm:spPr/>
      <dgm:t>
        <a:bodyPr/>
        <a:lstStyle/>
        <a:p>
          <a:endParaRPr lang="en-US"/>
        </a:p>
      </dgm:t>
    </dgm:pt>
    <dgm:pt modelId="{33C180DC-D09F-43A3-A392-6930EEE7B37D}">
      <dgm:prSet phldrT="[Text]" custT="1"/>
      <dgm:spPr>
        <a:xfrm>
          <a:off x="2719496" y="1589405"/>
          <a:ext cx="2360503" cy="236050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Provider Resources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3DB48D7-CE02-4E08-9464-A2C553539487}" type="parTrans" cxnId="{5A5D2B12-F327-4D53-BAB5-5319E863512E}">
      <dgm:prSet/>
      <dgm:spPr/>
      <dgm:t>
        <a:bodyPr/>
        <a:lstStyle/>
        <a:p>
          <a:endParaRPr lang="en-US"/>
        </a:p>
      </dgm:t>
    </dgm:pt>
    <dgm:pt modelId="{4FD07D40-1AFD-4E61-9D57-87025A96043D}" type="sibTrans" cxnId="{5A5D2B12-F327-4D53-BAB5-5319E863512E}">
      <dgm:prSet/>
      <dgm:spPr/>
      <dgm:t>
        <a:bodyPr/>
        <a:lstStyle/>
        <a:p>
          <a:endParaRPr lang="en-US"/>
        </a:p>
      </dgm:t>
    </dgm:pt>
    <dgm:pt modelId="{4225B86A-1E71-4D2E-9D41-520B4605518F}">
      <dgm:prSet phldrT="[Text]" custT="1"/>
      <dgm:spPr>
        <a:xfrm>
          <a:off x="1016000" y="1589405"/>
          <a:ext cx="2360503" cy="236050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Payer Resources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EEC4C4-ED9F-4A0D-9661-E4C37D13DBB3}" type="parTrans" cxnId="{7795DA4D-1CE4-4B35-88FE-7FD97CCE4E11}">
      <dgm:prSet/>
      <dgm:spPr/>
      <dgm:t>
        <a:bodyPr/>
        <a:lstStyle/>
        <a:p>
          <a:endParaRPr lang="en-US"/>
        </a:p>
      </dgm:t>
    </dgm:pt>
    <dgm:pt modelId="{191D8016-438A-4584-B87A-59D6F6A53D8D}" type="sibTrans" cxnId="{7795DA4D-1CE4-4B35-88FE-7FD97CCE4E11}">
      <dgm:prSet/>
      <dgm:spPr/>
      <dgm:t>
        <a:bodyPr/>
        <a:lstStyle/>
        <a:p>
          <a:endParaRPr lang="en-US"/>
        </a:p>
      </dgm:t>
    </dgm:pt>
    <dgm:pt modelId="{47AD0D03-E904-49A1-9EB9-C0F44FD9DD02}" type="pres">
      <dgm:prSet presAssocID="{2AABBBC2-FF67-4FDD-9CB1-5F73FAE1D746}" presName="compositeShape" presStyleCnt="0">
        <dgm:presLayoutVars>
          <dgm:chMax val="7"/>
          <dgm:dir/>
          <dgm:resizeHandles val="exact"/>
        </dgm:presLayoutVars>
      </dgm:prSet>
      <dgm:spPr/>
    </dgm:pt>
    <dgm:pt modelId="{6778B096-2E92-4CBF-B2E7-4F82CF87C8A9}" type="pres">
      <dgm:prSet presAssocID="{739D7C87-A64B-41EF-8315-578DDD81962C}" presName="circ1" presStyleLbl="vennNode1" presStyleIdx="0" presStyleCnt="3"/>
      <dgm:spPr/>
      <dgm:t>
        <a:bodyPr/>
        <a:lstStyle/>
        <a:p>
          <a:endParaRPr lang="en-US"/>
        </a:p>
      </dgm:t>
    </dgm:pt>
    <dgm:pt modelId="{AF2F940D-D754-4445-815F-19B5E8E03664}" type="pres">
      <dgm:prSet presAssocID="{739D7C87-A64B-41EF-8315-578DDD8196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E0-7897-4366-9E72-16D8C6BE2EE5}" type="pres">
      <dgm:prSet presAssocID="{33C180DC-D09F-43A3-A392-6930EEE7B37D}" presName="circ2" presStyleLbl="vennNode1" presStyleIdx="1" presStyleCnt="3"/>
      <dgm:spPr/>
      <dgm:t>
        <a:bodyPr/>
        <a:lstStyle/>
        <a:p>
          <a:endParaRPr lang="en-US"/>
        </a:p>
      </dgm:t>
    </dgm:pt>
    <dgm:pt modelId="{482F274A-0C16-4D54-A201-AA089991311D}" type="pres">
      <dgm:prSet presAssocID="{33C180DC-D09F-43A3-A392-6930EEE7B3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1FEE4-79C8-4557-B64D-E022627426BA}" type="pres">
      <dgm:prSet presAssocID="{4225B86A-1E71-4D2E-9D41-520B4605518F}" presName="circ3" presStyleLbl="vennNode1" presStyleIdx="2" presStyleCnt="3"/>
      <dgm:spPr/>
      <dgm:t>
        <a:bodyPr/>
        <a:lstStyle/>
        <a:p>
          <a:endParaRPr lang="en-US"/>
        </a:p>
      </dgm:t>
    </dgm:pt>
    <dgm:pt modelId="{A21E63E6-C155-41DB-9195-001A66826EA1}" type="pres">
      <dgm:prSet presAssocID="{4225B86A-1E71-4D2E-9D41-520B460551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689E1-8DF4-4305-ACAC-EC6A98344A32}" type="presOf" srcId="{739D7C87-A64B-41EF-8315-578DDD81962C}" destId="{6778B096-2E92-4CBF-B2E7-4F82CF87C8A9}" srcOrd="0" destOrd="0" presId="urn:microsoft.com/office/officeart/2005/8/layout/venn1"/>
    <dgm:cxn modelId="{6229286C-A383-4924-9185-3ADD727A3D00}" type="presOf" srcId="{2AABBBC2-FF67-4FDD-9CB1-5F73FAE1D746}" destId="{47AD0D03-E904-49A1-9EB9-C0F44FD9DD02}" srcOrd="0" destOrd="0" presId="urn:microsoft.com/office/officeart/2005/8/layout/venn1"/>
    <dgm:cxn modelId="{87FFFEB4-20A5-4FFA-B4E5-05B4FD55A1DB}" type="presOf" srcId="{4225B86A-1E71-4D2E-9D41-520B4605518F}" destId="{2A81FEE4-79C8-4557-B64D-E022627426BA}" srcOrd="0" destOrd="0" presId="urn:microsoft.com/office/officeart/2005/8/layout/venn1"/>
    <dgm:cxn modelId="{3590F6AE-3BBD-460F-BC55-7B7E670C3885}" srcId="{2AABBBC2-FF67-4FDD-9CB1-5F73FAE1D746}" destId="{739D7C87-A64B-41EF-8315-578DDD81962C}" srcOrd="0" destOrd="0" parTransId="{328A96A6-76F6-4184-86E9-2CB5BE7DA9C0}" sibTransId="{D4F0803A-0ACD-4480-B496-88262FD85B7D}"/>
    <dgm:cxn modelId="{18D6FD92-E362-4F79-9C95-0103BA9E40F3}" type="presOf" srcId="{33C180DC-D09F-43A3-A392-6930EEE7B37D}" destId="{482F274A-0C16-4D54-A201-AA089991311D}" srcOrd="1" destOrd="0" presId="urn:microsoft.com/office/officeart/2005/8/layout/venn1"/>
    <dgm:cxn modelId="{5A5D2B12-F327-4D53-BAB5-5319E863512E}" srcId="{2AABBBC2-FF67-4FDD-9CB1-5F73FAE1D746}" destId="{33C180DC-D09F-43A3-A392-6930EEE7B37D}" srcOrd="1" destOrd="0" parTransId="{D3DB48D7-CE02-4E08-9464-A2C553539487}" sibTransId="{4FD07D40-1AFD-4E61-9D57-87025A96043D}"/>
    <dgm:cxn modelId="{8813D274-CE84-4BA8-96A6-FC9684ED5E33}" type="presOf" srcId="{33C180DC-D09F-43A3-A392-6930EEE7B37D}" destId="{C355BFE0-7897-4366-9E72-16D8C6BE2EE5}" srcOrd="0" destOrd="0" presId="urn:microsoft.com/office/officeart/2005/8/layout/venn1"/>
    <dgm:cxn modelId="{D8D97FF5-4CF1-46B1-A054-2EC9FC42AC88}" type="presOf" srcId="{739D7C87-A64B-41EF-8315-578DDD81962C}" destId="{AF2F940D-D754-4445-815F-19B5E8E03664}" srcOrd="1" destOrd="0" presId="urn:microsoft.com/office/officeart/2005/8/layout/venn1"/>
    <dgm:cxn modelId="{7795DA4D-1CE4-4B35-88FE-7FD97CCE4E11}" srcId="{2AABBBC2-FF67-4FDD-9CB1-5F73FAE1D746}" destId="{4225B86A-1E71-4D2E-9D41-520B4605518F}" srcOrd="2" destOrd="0" parTransId="{39EEC4C4-ED9F-4A0D-9661-E4C37D13DBB3}" sibTransId="{191D8016-438A-4584-B87A-59D6F6A53D8D}"/>
    <dgm:cxn modelId="{2CFADC26-2435-4F70-80C1-AAA15F8F0AFE}" type="presOf" srcId="{4225B86A-1E71-4D2E-9D41-520B4605518F}" destId="{A21E63E6-C155-41DB-9195-001A66826EA1}" srcOrd="1" destOrd="0" presId="urn:microsoft.com/office/officeart/2005/8/layout/venn1"/>
    <dgm:cxn modelId="{EF13C766-8E9B-45FE-B55B-8CE5C39130BE}" type="presParOf" srcId="{47AD0D03-E904-49A1-9EB9-C0F44FD9DD02}" destId="{6778B096-2E92-4CBF-B2E7-4F82CF87C8A9}" srcOrd="0" destOrd="0" presId="urn:microsoft.com/office/officeart/2005/8/layout/venn1"/>
    <dgm:cxn modelId="{64C6E8B3-5CFA-4123-ADFE-FF694FC99E73}" type="presParOf" srcId="{47AD0D03-E904-49A1-9EB9-C0F44FD9DD02}" destId="{AF2F940D-D754-4445-815F-19B5E8E03664}" srcOrd="1" destOrd="0" presId="urn:microsoft.com/office/officeart/2005/8/layout/venn1"/>
    <dgm:cxn modelId="{55C118BA-545B-455B-B88D-3E4A4C092ECC}" type="presParOf" srcId="{47AD0D03-E904-49A1-9EB9-C0F44FD9DD02}" destId="{C355BFE0-7897-4366-9E72-16D8C6BE2EE5}" srcOrd="2" destOrd="0" presId="urn:microsoft.com/office/officeart/2005/8/layout/venn1"/>
    <dgm:cxn modelId="{3FD3CD2A-3EEA-4F20-9268-CBEA868A8D3D}" type="presParOf" srcId="{47AD0D03-E904-49A1-9EB9-C0F44FD9DD02}" destId="{482F274A-0C16-4D54-A201-AA089991311D}" srcOrd="3" destOrd="0" presId="urn:microsoft.com/office/officeart/2005/8/layout/venn1"/>
    <dgm:cxn modelId="{EE23BE10-E9DB-4930-BFAF-71AAAF7C3E37}" type="presParOf" srcId="{47AD0D03-E904-49A1-9EB9-C0F44FD9DD02}" destId="{2A81FEE4-79C8-4557-B64D-E022627426BA}" srcOrd="4" destOrd="0" presId="urn:microsoft.com/office/officeart/2005/8/layout/venn1"/>
    <dgm:cxn modelId="{7C273A9D-D204-4EEF-BDDE-0426B8FE92DE}" type="presParOf" srcId="{47AD0D03-E904-49A1-9EB9-C0F44FD9DD02}" destId="{A21E63E6-C155-41DB-9195-001A66826E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5576-461A-4DD4-A03B-349B14E064A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1903-6C4A-43BD-A143-993EE59E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3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033C-E4F3-4E8F-B66F-51A69093CA24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033A-0BE6-4A33-B44A-D7A31FCC0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06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61.5%</a:t>
            </a:r>
            <a:r>
              <a:rPr lang="en-US" baseline="0" dirty="0" smtClean="0"/>
              <a:t> to 80.8%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033A-0BE6-4A33-B44A-D7A31FCC02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97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830" y="3719986"/>
            <a:ext cx="3971170" cy="1892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3866" y="5310743"/>
            <a:ext cx="502920" cy="50292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 Extra Bold" pitchFamily="18" charset="0"/>
              </a:defRPr>
            </a:lvl1pPr>
          </a:lstStyle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78" y="5827710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553" y="4967993"/>
            <a:ext cx="2293496" cy="1092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>
                <a:latin typeface="Rockwell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>
                <a:latin typeface="Rockwell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78" y="5827710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>
                <a:latin typeface="Rockwell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>
                <a:latin typeface="Rockwell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78" y="5827710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78" y="5827710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78" y="5827710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>
                <a:latin typeface="Rockwell" panose="02060603020205020403" pitchFamily="18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71404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911D00-B060-BD47-9F8E-70678C66E6E9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D380FC-6C47-FE48-A43D-314B6A1B62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71470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Rockwell Extra Bol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45712" y="1864874"/>
            <a:ext cx="5648623" cy="1204306"/>
          </a:xfrm>
        </p:spPr>
        <p:txBody>
          <a:bodyPr/>
          <a:lstStyle/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Improving Lives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through Innovation &amp;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cs typeface="Arial" pitchFamily="34" charset="0"/>
              </a:rPr>
              <a:t>Payer/Provider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3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406400"/>
            <a:ext cx="77724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Key Ingredients to Success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558" y="1566956"/>
            <a:ext cx="550703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401" y="4578698"/>
            <a:ext cx="296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Problem Identification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3924" y="4092371"/>
            <a:ext cx="327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Readiness to Collaborate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9868" y="3630706"/>
            <a:ext cx="340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Finding Potential Partners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6401" y="3169041"/>
            <a:ext cx="2737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Overcoming Barriers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8130" y="2693930"/>
            <a:ext cx="297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Addressing Challenges</a:t>
            </a:r>
          </a:p>
        </p:txBody>
      </p:sp>
    </p:spTree>
    <p:extLst>
      <p:ext uri="{BB962C8B-B14F-4D97-AF65-F5344CB8AC3E}">
        <p14:creationId xmlns:p14="http://schemas.microsoft.com/office/powerpoint/2010/main" xmlns="" val="21635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318" y="523127"/>
            <a:ext cx="6911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The Triple Aim</a:t>
            </a:r>
          </a:p>
        </p:txBody>
      </p:sp>
      <p:sp>
        <p:nvSpPr>
          <p:cNvPr id="3" name="Donut 2"/>
          <p:cNvSpPr/>
          <p:nvPr/>
        </p:nvSpPr>
        <p:spPr>
          <a:xfrm>
            <a:off x="423080" y="2232594"/>
            <a:ext cx="2415653" cy="2448588"/>
          </a:xfrm>
          <a:prstGeom prst="don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Patient Experience of Care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02257" y="3033807"/>
            <a:ext cx="873456" cy="846161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Donut 4"/>
          <p:cNvSpPr/>
          <p:nvPr/>
        </p:nvSpPr>
        <p:spPr>
          <a:xfrm>
            <a:off x="3332327" y="2232594"/>
            <a:ext cx="2415653" cy="2448588"/>
          </a:xfrm>
          <a:prstGeom prst="don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Population Health Outcomes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25152" y="3022531"/>
            <a:ext cx="873456" cy="846161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Donut 6"/>
          <p:cNvSpPr/>
          <p:nvPr/>
        </p:nvSpPr>
        <p:spPr>
          <a:xfrm>
            <a:off x="6282518" y="2221318"/>
            <a:ext cx="2415653" cy="2448588"/>
          </a:xfrm>
          <a:prstGeom prst="don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Reduced Cost</a:t>
            </a:r>
          </a:p>
        </p:txBody>
      </p:sp>
    </p:spTree>
    <p:extLst>
      <p:ext uri="{BB962C8B-B14F-4D97-AF65-F5344CB8AC3E}">
        <p14:creationId xmlns:p14="http://schemas.microsoft.com/office/powerpoint/2010/main" xmlns="" val="9435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95835" y="551704"/>
            <a:ext cx="8458200" cy="8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4000" dirty="0" smtClean="0">
                <a:latin typeface="Arial" pitchFamily="34" charset="0"/>
                <a:cs typeface="Arial" pitchFamily="34" charset="0"/>
              </a:rPr>
              <a:t>Finding the sweet spot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 bwMode="auto">
          <a:xfrm>
            <a:off x="1460500" y="1559859"/>
            <a:ext cx="64008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10000"/>
              <a:buFont typeface="Arial" pitchFamily="34" charset="0"/>
              <a:buNone/>
              <a:defRPr sz="2800" b="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25000"/>
              <a:buFont typeface="Wingdings" pitchFamily="2" charset="2"/>
              <a:buChar char="ü"/>
              <a:defRPr kern="1200">
                <a:solidFill>
                  <a:srgbClr val="06299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Lucida Grande" pitchFamily="-103" charset="0"/>
              <a:buChar char="●"/>
              <a:defRPr sz="16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Courier New" pitchFamily="49" charset="0"/>
              <a:buChar char="o"/>
              <a:defRPr sz="1400" kern="1200">
                <a:solidFill>
                  <a:srgbClr val="204E9C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Clinical Opportunity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Economic Opportunity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Administrative Opportunity</a:t>
            </a:r>
          </a:p>
        </p:txBody>
      </p:sp>
    </p:spTree>
    <p:extLst>
      <p:ext uri="{BB962C8B-B14F-4D97-AF65-F5344CB8AC3E}">
        <p14:creationId xmlns:p14="http://schemas.microsoft.com/office/powerpoint/2010/main" xmlns="" val="34736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074460" y="533876"/>
            <a:ext cx="4558352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Where is the overlap?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02258562"/>
              </p:ext>
            </p:extLst>
          </p:nvPr>
        </p:nvGraphicFramePr>
        <p:xfrm>
          <a:off x="1135306" y="1137126"/>
          <a:ext cx="6436659" cy="455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nut 3"/>
          <p:cNvSpPr/>
          <p:nvPr/>
        </p:nvSpPr>
        <p:spPr>
          <a:xfrm>
            <a:off x="6728345" y="684762"/>
            <a:ext cx="2199754" cy="2243500"/>
          </a:xfrm>
          <a:prstGeom prst="don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3711" y="1206347"/>
            <a:ext cx="2069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The Triple Aim</a:t>
            </a:r>
          </a:p>
        </p:txBody>
      </p:sp>
      <p:sp>
        <p:nvSpPr>
          <p:cNvPr id="6" name="Left-Right Arrow 5"/>
          <p:cNvSpPr/>
          <p:nvPr/>
        </p:nvSpPr>
        <p:spPr>
          <a:xfrm rot="19882292">
            <a:off x="4199049" y="2697610"/>
            <a:ext cx="3214103" cy="484632"/>
          </a:xfrm>
          <a:prstGeom prst="left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851" y="595844"/>
            <a:ext cx="5478422" cy="47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48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97541" y="376893"/>
            <a:ext cx="7772400" cy="6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mtClean="0">
                <a:latin typeface="Arial" pitchFamily="34" charset="0"/>
                <a:cs typeface="Arial" pitchFamily="34" charset="0"/>
              </a:rPr>
              <a:t>What Payers Want to Know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 bwMode="auto">
          <a:xfrm>
            <a:off x="1078171" y="1176787"/>
            <a:ext cx="7178723" cy="4234549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10000"/>
              <a:buFont typeface="Arial" pitchFamily="34" charset="0"/>
              <a:buNone/>
              <a:defRPr sz="2800" b="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25000"/>
              <a:buFont typeface="Wingdings" pitchFamily="2" charset="2"/>
              <a:buChar char="ü"/>
              <a:defRPr kern="1200">
                <a:solidFill>
                  <a:srgbClr val="06299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Lucida Grande" pitchFamily="-103" charset="0"/>
              <a:buChar char="●"/>
              <a:defRPr sz="16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Courier New" pitchFamily="49" charset="0"/>
              <a:buChar char="o"/>
              <a:defRPr sz="1400" kern="1200">
                <a:solidFill>
                  <a:srgbClr val="204E9C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will you help solve our problem?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of Evidence Based Practices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do you measure outcomes?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Client satisfaction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Readmissions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do you know someone is ready to leave care?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HEDIS scores (7 day follow up)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Integration between medical and behavioral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Internal monitoring of utilization management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22729" y="256615"/>
            <a:ext cx="7772400" cy="5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mtClean="0">
                <a:latin typeface="Arial" pitchFamily="34" charset="0"/>
                <a:cs typeface="Arial" pitchFamily="34" charset="0"/>
              </a:rPr>
              <a:t>What Providers Want to Know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 bwMode="auto">
          <a:xfrm>
            <a:off x="955533" y="1162337"/>
            <a:ext cx="7197725" cy="39560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10000"/>
              <a:buFont typeface="Arial" pitchFamily="34" charset="0"/>
              <a:buNone/>
              <a:defRPr sz="2800" b="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25000"/>
              <a:buFont typeface="Wingdings" pitchFamily="2" charset="2"/>
              <a:buChar char="ü"/>
              <a:defRPr kern="1200">
                <a:solidFill>
                  <a:srgbClr val="06299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Lucida Grande" pitchFamily="-103" charset="0"/>
              <a:buChar char="●"/>
              <a:defRPr sz="16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Courier New" pitchFamily="49" charset="0"/>
              <a:buChar char="o"/>
              <a:defRPr sz="1400" kern="1200">
                <a:solidFill>
                  <a:srgbClr val="204E9C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are the payer’s business problems?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 the payer share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big a priority is this?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Invested in the collaboration?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 they moving toward a shared risk mindset?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much do they care about the lives of the people in their plans?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entury Gothic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 the payer consider alternate payment arrangements?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49" y="942801"/>
            <a:ext cx="5684450" cy="43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099" y="1168342"/>
            <a:ext cx="2823001" cy="40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2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2619">
            <a:off x="-134381" y="2176043"/>
            <a:ext cx="4057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3799">
            <a:off x="3707745" y="1350901"/>
            <a:ext cx="4057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31" y="2962344"/>
            <a:ext cx="2816627" cy="21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014" y="476420"/>
            <a:ext cx="1495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39" y="3196932"/>
            <a:ext cx="3923117" cy="16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66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685800" y="793750"/>
            <a:ext cx="84582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Open Sans" charset="0"/>
                <a:ea typeface="MS PGothic" pitchFamily="34" charset="-128"/>
                <a:cs typeface="Open Sans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09BCD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100" smtClean="0">
                <a:latin typeface="Arial" pitchFamily="34" charset="0"/>
                <a:cs typeface="Arial" pitchFamily="34" charset="0"/>
              </a:rPr>
              <a:t>What are the possible barriers you see?</a:t>
            </a:r>
            <a:endParaRPr lang="en-US" altLang="en-US" sz="3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770" y="1605243"/>
            <a:ext cx="4859618" cy="36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66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498" y="1500841"/>
            <a:ext cx="647541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206499" y="637241"/>
            <a:ext cx="6983413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Rockwell" pitchFamily="18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800" dirty="0" smtClean="0">
                <a:latin typeface="Arial" pitchFamily="34" charset="0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xmlns="" val="15456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725613"/>
            <a:ext cx="4760912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01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1117" y="807111"/>
            <a:ext cx="3415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latin typeface="Arial" pitchFamily="34" charset="0"/>
                <a:cs typeface="Arial" pitchFamily="34" charset="0"/>
              </a:rPr>
              <a:t>Ruthie’s 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813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1460500" y="1320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Rockwell" pitchFamily="18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Do you feel optimistic about the future?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89361" y="3114343"/>
            <a:ext cx="2033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69%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5928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78100" y="2656541"/>
            <a:ext cx="3898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9600" dirty="0" smtClean="0"/>
              <a:t>92%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60500" y="90394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Rockwell" pitchFamily="18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Do you feel optimistic about the future?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3442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974" y="421232"/>
            <a:ext cx="6992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Have you participated in enjoyable activities with friends or family in the last month?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736" y="2127250"/>
            <a:ext cx="3965617" cy="31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12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118" y="361181"/>
            <a:ext cx="7799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Inpatient BH Costs </a:t>
            </a:r>
            <a:b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22 people, 12 months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7019" y="2335323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10000"/>
            </a:pPr>
            <a:r>
              <a:rPr lang="en-US" altLang="en-US" sz="5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Pre: $376,416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0845" y="3413808"/>
            <a:ext cx="5224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609BCD"/>
              </a:buClr>
              <a:buSzPct val="110000"/>
            </a:pPr>
            <a:r>
              <a:rPr lang="en-US" altLang="en-US" sz="5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Post: $145,914</a:t>
            </a:r>
          </a:p>
        </p:txBody>
      </p:sp>
    </p:spTree>
    <p:extLst>
      <p:ext uri="{BB962C8B-B14F-4D97-AF65-F5344CB8AC3E}">
        <p14:creationId xmlns:p14="http://schemas.microsoft.com/office/powerpoint/2010/main" xmlns="" val="12544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27" y="1601583"/>
            <a:ext cx="808168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50% reduction in behavioral health admissions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55% reduction in 30 day readmissions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58% reduction in 90 day readmissions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63% reduction in PMPM costs for behavioral health inpatient (with 12 months in pilot)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Optimistic about future:        69.2%        92.3%       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400" kern="0" noProof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Activities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with family/friends 61.5%        80.8% 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Living independently            42.3%        57.7%   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679139" y="3953436"/>
            <a:ext cx="4706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19479" y="4307543"/>
            <a:ext cx="4706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679138" y="4661647"/>
            <a:ext cx="4706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1327" y="675801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Results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328" y="639791"/>
            <a:ext cx="7853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Perspectives on Managed Care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2894" y="1862006"/>
            <a:ext cx="6396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Mission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2894" y="2880884"/>
            <a:ext cx="6396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Business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2894" y="3935672"/>
            <a:ext cx="6396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Cultural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2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516F"/>
      </a:accent2>
      <a:accent3>
        <a:srgbClr val="009BDE"/>
      </a:accent3>
      <a:accent4>
        <a:srgbClr val="7C984A"/>
      </a:accent4>
      <a:accent5>
        <a:srgbClr val="C2AD8D"/>
      </a:accent5>
      <a:accent6>
        <a:srgbClr val="007AB0"/>
      </a:accent6>
      <a:hlink>
        <a:srgbClr val="00516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955</TotalTime>
  <Words>292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Improving Lives through Innovation &amp; Payer/Provider Collaboration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Thresholds’ Female  Veterans Project</dc:title>
  <dc:creator>Anne Peterson</dc:creator>
  <cp:lastModifiedBy>Amanda Wright</cp:lastModifiedBy>
  <cp:revision>102</cp:revision>
  <cp:lastPrinted>2013-04-10T22:00:35Z</cp:lastPrinted>
  <dcterms:created xsi:type="dcterms:W3CDTF">2013-04-08T14:09:37Z</dcterms:created>
  <dcterms:modified xsi:type="dcterms:W3CDTF">2014-07-16T17:50:30Z</dcterms:modified>
</cp:coreProperties>
</file>